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handoutMasterIdLst>
    <p:handoutMasterId r:id="rId8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729" autoAdjust="0"/>
  </p:normalViewPr>
  <p:slideViewPr>
    <p:cSldViewPr snapToGrid="0" snapToObjects="1">
      <p:cViewPr varScale="1">
        <p:scale>
          <a:sx n="207" d="100"/>
          <a:sy n="207" d="100"/>
        </p:scale>
        <p:origin x="-18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handoutMaster" Target="handoutMasters/handout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0A6C2-881E-F044-ACBC-60C82CD57D3E}" type="datetimeFigureOut">
              <a:rPr kumimoji="1" lang="zh-CN" altLang="en-US" smtClean="0"/>
              <a:t>15/10/27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2EA3D-E031-DB4C-97DE-4D8E66CA52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5313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33A63988-EDB9-334F-84FB-BAF8FA4B6572}" type="datetimeFigureOut">
              <a:rPr kumimoji="1" lang="zh-CN" altLang="en-US" smtClean="0"/>
              <a:t>15/10/27</a:t>
            </a:fld>
            <a:endParaRPr kumimoji="1" lang="zh-CN" alt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448" y="24054"/>
            <a:ext cx="3502152" cy="583068"/>
          </a:xfrm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47652" y="6492875"/>
            <a:ext cx="2133600" cy="365125"/>
          </a:xfrm>
        </p:spPr>
        <p:txBody>
          <a:bodyPr/>
          <a:lstStyle/>
          <a:p>
            <a:fld id="{33A63988-EDB9-334F-84FB-BAF8FA4B6572}" type="datetimeFigureOut">
              <a:rPr kumimoji="1" lang="zh-CN" altLang="en-US" smtClean="0"/>
              <a:t>15/10/27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431242" y="6492875"/>
            <a:ext cx="1332156" cy="365125"/>
          </a:xfrm>
        </p:spPr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15/10/27</a:t>
            </a:fld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kumimoji="1"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73949" y="6848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33A63988-EDB9-334F-84FB-BAF8FA4B6572}" type="datetimeFigureOut">
              <a:rPr kumimoji="1" lang="zh-CN" altLang="en-US" smtClean="0"/>
              <a:t>15/10/27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g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17.jpeg"/><Relationship Id="rId7" Type="http://schemas.openxmlformats.org/officeDocument/2006/relationships/image" Target="../media/image23.jpeg"/><Relationship Id="rId8" Type="http://schemas.openxmlformats.org/officeDocument/2006/relationships/image" Target="../media/image24.jp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i.Center</a:t>
            </a:r>
            <a:br>
              <a:rPr kumimoji="1" lang="en-US" altLang="zh-CN" dirty="0" smtClean="0"/>
            </a:br>
            <a:r>
              <a:rPr kumimoji="1" lang="zh-CN" altLang="en-US" dirty="0" smtClean="0"/>
              <a:t>创客空间规划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李兆基科技大楼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层</a:t>
            </a:r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en-US" altLang="zh-CN" dirty="0" smtClean="0"/>
              <a:t>015</a:t>
            </a:r>
            <a:r>
              <a:rPr kumimoji="1" lang="zh-CN" altLang="en-US" dirty="0" smtClean="0"/>
              <a:t>年</a:t>
            </a:r>
            <a:r>
              <a:rPr kumimoji="1" lang="zh-CN" altLang="zh-CN" dirty="0" smtClean="0"/>
              <a:t>1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月</a:t>
            </a:r>
            <a:r>
              <a:rPr kumimoji="1" lang="en-US" altLang="zh-CN" dirty="0" smtClean="0"/>
              <a:t>24</a:t>
            </a:r>
            <a:r>
              <a:rPr kumimoji="1" lang="zh-CN" altLang="en-US" dirty="0" smtClean="0"/>
              <a:t>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619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建施21剖面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001" y="1217195"/>
            <a:ext cx="8207999" cy="473038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67684" y="3926745"/>
            <a:ext cx="5564779" cy="533971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数字化先进制造车间</a:t>
            </a:r>
          </a:p>
        </p:txBody>
      </p:sp>
      <p:sp>
        <p:nvSpPr>
          <p:cNvPr id="7" name="矩形 6"/>
          <p:cNvSpPr/>
          <p:nvPr/>
        </p:nvSpPr>
        <p:spPr>
          <a:xfrm>
            <a:off x="1778020" y="3190481"/>
            <a:ext cx="1909337" cy="360000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创客咖啡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80653" y="3190481"/>
            <a:ext cx="2509366" cy="360000"/>
          </a:xfrm>
          <a:prstGeom prst="rect">
            <a:avLst/>
          </a:prstGeom>
          <a:solidFill>
            <a:srgbClr val="8000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快速原型制造实验室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78019" y="2883704"/>
            <a:ext cx="2547415" cy="287998"/>
          </a:xfrm>
          <a:prstGeom prst="rect">
            <a:avLst/>
          </a:prstGeom>
          <a:solidFill>
            <a:srgbClr val="0080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钳工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木工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电子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 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工坊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380653" y="2883704"/>
            <a:ext cx="2509366" cy="287998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团队创新与团队训练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78020" y="2583066"/>
            <a:ext cx="3823571" cy="287998"/>
          </a:xfrm>
          <a:prstGeom prst="rect">
            <a:avLst/>
          </a:prstGeom>
          <a:solidFill>
            <a:srgbClr val="00009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行政服务与条件保障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78019" y="2276660"/>
            <a:ext cx="1909338" cy="287998"/>
          </a:xfrm>
          <a:prstGeom prst="rect">
            <a:avLst/>
          </a:prstGeom>
          <a:solidFill>
            <a:srgbClr val="0080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电子工坊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736439" y="2276660"/>
            <a:ext cx="1865152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创意创新团队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兴趣社团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78019" y="1964494"/>
            <a:ext cx="1254287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创意实现工坊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67684" y="1964494"/>
            <a:ext cx="2533907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跨学科创新中心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778019" y="1653075"/>
            <a:ext cx="1909338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学生三创基地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多功能厅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736439" y="1653075"/>
            <a:ext cx="1251616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创业团队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 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012597" y="1653075"/>
            <a:ext cx="1044635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智慧教室</a:t>
            </a:r>
            <a:r>
              <a:rPr kumimoji="1" lang="en-US" altLang="zh-CN" sz="8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8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视频会议</a:t>
            </a:r>
            <a:endParaRPr kumimoji="1" lang="zh-CN" altLang="en-US" sz="8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361418" y="1558559"/>
            <a:ext cx="358316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70000"/>
              </a:lnSpc>
            </a:pPr>
            <a:r>
              <a:rPr kumimoji="1" lang="en-US" altLang="zh-CN" sz="1200" dirty="0" smtClean="0"/>
              <a:t>6F</a:t>
            </a:r>
          </a:p>
          <a:p>
            <a:pPr>
              <a:lnSpc>
                <a:spcPct val="170000"/>
              </a:lnSpc>
            </a:pPr>
            <a:r>
              <a:rPr kumimoji="1" lang="zh-CN" altLang="zh-CN" sz="1200" dirty="0" smtClean="0"/>
              <a:t>5</a:t>
            </a:r>
            <a:r>
              <a:rPr kumimoji="1" lang="en-US" altLang="zh-CN" sz="1200" dirty="0" smtClean="0"/>
              <a:t>F</a:t>
            </a:r>
          </a:p>
          <a:p>
            <a:pPr>
              <a:lnSpc>
                <a:spcPct val="170000"/>
              </a:lnSpc>
            </a:pPr>
            <a:r>
              <a:rPr kumimoji="1" lang="en-US" altLang="zh-CN" sz="1200" dirty="0" smtClean="0"/>
              <a:t>4F</a:t>
            </a:r>
          </a:p>
          <a:p>
            <a:pPr>
              <a:lnSpc>
                <a:spcPct val="170000"/>
              </a:lnSpc>
            </a:pPr>
            <a:r>
              <a:rPr kumimoji="1" lang="en-US" altLang="zh-CN" sz="1200" dirty="0" smtClean="0"/>
              <a:t>3F</a:t>
            </a:r>
          </a:p>
          <a:p>
            <a:pPr>
              <a:lnSpc>
                <a:spcPct val="170000"/>
              </a:lnSpc>
            </a:pPr>
            <a:r>
              <a:rPr kumimoji="1" lang="en-US" altLang="zh-CN" sz="1200" dirty="0" smtClean="0"/>
              <a:t>2F</a:t>
            </a:r>
          </a:p>
          <a:p>
            <a:pPr>
              <a:lnSpc>
                <a:spcPct val="200000"/>
              </a:lnSpc>
            </a:pPr>
            <a:r>
              <a:rPr kumimoji="1" lang="en-US" altLang="zh-CN" sz="1200" dirty="0" smtClean="0"/>
              <a:t>1F</a:t>
            </a:r>
          </a:p>
          <a:p>
            <a:pPr>
              <a:lnSpc>
                <a:spcPct val="200000"/>
              </a:lnSpc>
            </a:pPr>
            <a:r>
              <a:rPr kumimoji="1" lang="en-US" altLang="zh-CN" sz="1200" dirty="0" smtClean="0"/>
              <a:t>B1</a:t>
            </a:r>
          </a:p>
          <a:p>
            <a:pPr>
              <a:lnSpc>
                <a:spcPct val="250000"/>
              </a:lnSpc>
            </a:pPr>
            <a:r>
              <a:rPr kumimoji="1" lang="en-US" altLang="zh-CN" sz="1200" dirty="0" smtClean="0"/>
              <a:t>B2</a:t>
            </a:r>
          </a:p>
          <a:p>
            <a:pPr>
              <a:lnSpc>
                <a:spcPct val="200000"/>
              </a:lnSpc>
            </a:pPr>
            <a:r>
              <a:rPr kumimoji="1" lang="en-US" altLang="zh-CN" sz="1200" dirty="0" smtClean="0"/>
              <a:t>B3</a:t>
            </a:r>
          </a:p>
          <a:p>
            <a:pPr>
              <a:lnSpc>
                <a:spcPct val="200000"/>
              </a:lnSpc>
            </a:pPr>
            <a:r>
              <a:rPr kumimoji="1" lang="en-US" altLang="zh-CN" sz="1200" dirty="0" smtClean="0"/>
              <a:t>B4</a:t>
            </a:r>
            <a:endParaRPr kumimoji="1" lang="zh-CN" altLang="en-US" sz="1200" dirty="0"/>
          </a:p>
        </p:txBody>
      </p:sp>
      <p:sp>
        <p:nvSpPr>
          <p:cNvPr id="31" name="矩形 30"/>
          <p:cNvSpPr/>
          <p:nvPr/>
        </p:nvSpPr>
        <p:spPr>
          <a:xfrm>
            <a:off x="1778020" y="3581162"/>
            <a:ext cx="5111999" cy="323997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焊接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热加工实验室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02922" y="4789864"/>
            <a:ext cx="1429541" cy="323997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铸造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消失模铸造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16069" y="4465867"/>
            <a:ext cx="6859931" cy="32399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地下车库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grpSp>
        <p:nvGrpSpPr>
          <p:cNvPr id="35" name="组 34"/>
          <p:cNvGrpSpPr/>
          <p:nvPr/>
        </p:nvGrpSpPr>
        <p:grpSpPr>
          <a:xfrm>
            <a:off x="7202917" y="1533125"/>
            <a:ext cx="1214803" cy="815895"/>
            <a:chOff x="7202917" y="1533125"/>
            <a:chExt cx="1214803" cy="815895"/>
          </a:xfrm>
        </p:grpSpPr>
        <p:sp>
          <p:nvSpPr>
            <p:cNvPr id="34" name="圆角矩形 33"/>
            <p:cNvSpPr/>
            <p:nvPr/>
          </p:nvSpPr>
          <p:spPr>
            <a:xfrm>
              <a:off x="7202917" y="1533125"/>
              <a:ext cx="1214803" cy="81589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20400000"/>
              </a:lightRig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9" name="组 18"/>
            <p:cNvGrpSpPr/>
            <p:nvPr/>
          </p:nvGrpSpPr>
          <p:grpSpPr>
            <a:xfrm>
              <a:off x="7320038" y="1612854"/>
              <a:ext cx="980560" cy="656436"/>
              <a:chOff x="694400" y="717861"/>
              <a:chExt cx="980560" cy="656436"/>
            </a:xfrm>
          </p:grpSpPr>
          <p:cxnSp>
            <p:nvCxnSpPr>
              <p:cNvPr id="10" name="直线箭头连接符 9"/>
              <p:cNvCxnSpPr/>
              <p:nvPr/>
            </p:nvCxnSpPr>
            <p:spPr>
              <a:xfrm>
                <a:off x="969388" y="987821"/>
                <a:ext cx="429476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梯形 12"/>
              <p:cNvSpPr/>
              <p:nvPr/>
            </p:nvSpPr>
            <p:spPr>
              <a:xfrm>
                <a:off x="1112128" y="911127"/>
                <a:ext cx="143997" cy="141118"/>
              </a:xfrm>
              <a:prstGeom prst="trapezoid">
                <a:avLst>
                  <a:gd name="adj" fmla="val 143051"/>
                </a:avLst>
              </a:prstGeom>
              <a:solidFill>
                <a:schemeClr val="accent1"/>
              </a:solidFill>
              <a:effectLst/>
              <a:scene3d>
                <a:camera prst="orthographicFront">
                  <a:rot lat="0" lon="0" rev="0"/>
                </a:camera>
                <a:lightRig rig="threePt" dir="tl">
                  <a:rot lat="0" lon="0" rev="20400000"/>
                </a:lightRig>
              </a:scene3d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053321" y="717861"/>
                <a:ext cx="26161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600" dirty="0" smtClean="0"/>
                  <a:t>北</a:t>
                </a:r>
                <a:endParaRPr kumimoji="1" lang="zh-CN" altLang="en-US" sz="600" dirty="0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989201" y="1035743"/>
                <a:ext cx="3898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600" dirty="0" smtClean="0"/>
                  <a:t>南</a:t>
                </a:r>
                <a:endParaRPr kumimoji="1" lang="zh-CN" altLang="en-US" sz="1600" dirty="0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694400" y="852438"/>
                <a:ext cx="31290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000" dirty="0" smtClean="0"/>
                  <a:t>西</a:t>
                </a:r>
                <a:endParaRPr kumimoji="1" lang="zh-CN" altLang="en-US" sz="1000" dirty="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362054" y="852438"/>
                <a:ext cx="31290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000" dirty="0" smtClean="0"/>
                  <a:t>东</a:t>
                </a:r>
                <a:endParaRPr kumimoji="1" lang="zh-CN" altLang="en-US" sz="1000" dirty="0"/>
              </a:p>
            </p:txBody>
          </p:sp>
        </p:grpSp>
      </p:grpSp>
      <p:sp>
        <p:nvSpPr>
          <p:cNvPr id="36" name="标题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i.Center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各楼层布局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38781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 smtClean="0"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F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层规划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 descr="1 一层_看图王(1)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94"/>
          <a:stretch/>
        </p:blipFill>
        <p:spPr>
          <a:xfrm>
            <a:off x="468001" y="2626011"/>
            <a:ext cx="8207999" cy="2225529"/>
          </a:xfrm>
          <a:prstGeom prst="rect">
            <a:avLst/>
          </a:prstGeom>
        </p:spPr>
      </p:pic>
      <p:cxnSp>
        <p:nvCxnSpPr>
          <p:cNvPr id="13" name="直线连接符 12"/>
          <p:cNvCxnSpPr/>
          <p:nvPr/>
        </p:nvCxnSpPr>
        <p:spPr>
          <a:xfrm flipH="1" flipV="1">
            <a:off x="1398864" y="4367561"/>
            <a:ext cx="170796" cy="110273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2168293" y="4367561"/>
            <a:ext cx="1356731" cy="110273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 flipH="1">
            <a:off x="3705763" y="1944674"/>
            <a:ext cx="1951201" cy="1159909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42" y="4929917"/>
            <a:ext cx="1800236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645" y="1411463"/>
            <a:ext cx="1800126" cy="108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861" y="4929917"/>
            <a:ext cx="1799880" cy="1080000"/>
          </a:xfrm>
          <a:prstGeom prst="rect">
            <a:avLst/>
          </a:prstGeom>
        </p:spPr>
      </p:pic>
      <p:pic>
        <p:nvPicPr>
          <p:cNvPr id="30" name="图片 29" descr="home_img_0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615" y="790180"/>
            <a:ext cx="1018160" cy="44203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0" y="79917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运行机制</a:t>
            </a:r>
            <a:endParaRPr kumimoji="1" lang="zh-CN" altLang="en-US" sz="800" dirty="0"/>
          </a:p>
        </p:txBody>
      </p:sp>
      <p:sp>
        <p:nvSpPr>
          <p:cNvPr id="32" name="文本框 31"/>
          <p:cNvSpPr txBox="1"/>
          <p:nvPr/>
        </p:nvSpPr>
        <p:spPr>
          <a:xfrm>
            <a:off x="0" y="3374956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平面布局</a:t>
            </a:r>
            <a:endParaRPr kumimoji="1" lang="zh-CN" altLang="en-US" sz="800" dirty="0"/>
          </a:p>
        </p:txBody>
      </p:sp>
      <p:sp>
        <p:nvSpPr>
          <p:cNvPr id="33" name="文本框 32"/>
          <p:cNvSpPr txBox="1"/>
          <p:nvPr/>
        </p:nvSpPr>
        <p:spPr>
          <a:xfrm>
            <a:off x="0" y="184374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效果图</a:t>
            </a:r>
            <a:endParaRPr kumimoji="1" lang="zh-CN" altLang="en-US" sz="800" dirty="0"/>
          </a:p>
        </p:txBody>
      </p:sp>
      <p:sp>
        <p:nvSpPr>
          <p:cNvPr id="35" name="文本框 34"/>
          <p:cNvSpPr txBox="1"/>
          <p:nvPr/>
        </p:nvSpPr>
        <p:spPr>
          <a:xfrm>
            <a:off x="0" y="536257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效果图</a:t>
            </a:r>
            <a:endParaRPr kumimoji="1" lang="zh-CN" altLang="en-US" sz="800" dirty="0"/>
          </a:p>
        </p:txBody>
      </p:sp>
      <p:sp>
        <p:nvSpPr>
          <p:cNvPr id="36" name="文本框 35"/>
          <p:cNvSpPr txBox="1"/>
          <p:nvPr/>
        </p:nvSpPr>
        <p:spPr>
          <a:xfrm>
            <a:off x="0" y="612078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运行机制</a:t>
            </a:r>
            <a:endParaRPr kumimoji="1" lang="zh-CN" altLang="en-US" sz="800" dirty="0"/>
          </a:p>
        </p:txBody>
      </p:sp>
      <p:sp>
        <p:nvSpPr>
          <p:cNvPr id="37" name="矩形 36"/>
          <p:cNvSpPr/>
          <p:nvPr/>
        </p:nvSpPr>
        <p:spPr>
          <a:xfrm>
            <a:off x="785328" y="2748722"/>
            <a:ext cx="2789368" cy="484708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创客咖啡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294563" y="3764236"/>
            <a:ext cx="1231120" cy="664680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创客咖啡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“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梧桐”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12" name="直线连接符 11"/>
          <p:cNvCxnSpPr/>
          <p:nvPr/>
        </p:nvCxnSpPr>
        <p:spPr>
          <a:xfrm flipH="1">
            <a:off x="3043143" y="1951463"/>
            <a:ext cx="481643" cy="846343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44" y="1412058"/>
            <a:ext cx="1799760" cy="1080000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4589256" y="2693501"/>
            <a:ext cx="3859147" cy="1932695"/>
          </a:xfrm>
          <a:prstGeom prst="rect">
            <a:avLst/>
          </a:prstGeom>
          <a:solidFill>
            <a:srgbClr val="8000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快速原型制造实验室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23975" y="82994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清华自行车协会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723975" y="3638374"/>
            <a:ext cx="524889" cy="484708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自行车</a:t>
            </a:r>
            <a:endParaRPr kumimoji="1" lang="en-US" altLang="zh-CN" sz="9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en-US" sz="9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工坊</a:t>
            </a:r>
            <a:endParaRPr kumimoji="1" lang="zh-CN" altLang="en-US" sz="9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47" name="直线连接符 46"/>
          <p:cNvCxnSpPr>
            <a:endCxn id="43" idx="0"/>
          </p:cNvCxnSpPr>
          <p:nvPr/>
        </p:nvCxnSpPr>
        <p:spPr>
          <a:xfrm flipH="1">
            <a:off x="986420" y="1951463"/>
            <a:ext cx="639455" cy="1686911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图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5" y="1411463"/>
            <a:ext cx="1801708" cy="1080595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6053911" y="4929917"/>
            <a:ext cx="24815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i.Center</a:t>
            </a:r>
            <a:r>
              <a:rPr kumimoji="1" lang="zh-CN" altLang="en-US" dirty="0" smtClean="0"/>
              <a:t>清华创客导师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制造工艺导引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43279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>
                <a:latin typeface="微软雅黑"/>
                <a:ea typeface="微软雅黑"/>
                <a:cs typeface="微软雅黑"/>
              </a:rPr>
              <a:t>4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F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层规划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66" y="2626011"/>
            <a:ext cx="6145468" cy="2225529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0" y="79917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运行机制</a:t>
            </a:r>
            <a:endParaRPr kumimoji="1" lang="zh-CN" altLang="en-US" sz="800" dirty="0"/>
          </a:p>
        </p:txBody>
      </p:sp>
      <p:sp>
        <p:nvSpPr>
          <p:cNvPr id="32" name="文本框 31"/>
          <p:cNvSpPr txBox="1"/>
          <p:nvPr/>
        </p:nvSpPr>
        <p:spPr>
          <a:xfrm>
            <a:off x="0" y="3374956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平面布局</a:t>
            </a:r>
            <a:endParaRPr kumimoji="1" lang="zh-CN" altLang="en-US" sz="800" dirty="0"/>
          </a:p>
        </p:txBody>
      </p:sp>
      <p:sp>
        <p:nvSpPr>
          <p:cNvPr id="33" name="文本框 32"/>
          <p:cNvSpPr txBox="1"/>
          <p:nvPr/>
        </p:nvSpPr>
        <p:spPr>
          <a:xfrm>
            <a:off x="0" y="184374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效果图</a:t>
            </a:r>
            <a:endParaRPr kumimoji="1" lang="zh-CN" altLang="en-US" sz="800" dirty="0"/>
          </a:p>
        </p:txBody>
      </p:sp>
      <p:sp>
        <p:nvSpPr>
          <p:cNvPr id="35" name="文本框 34"/>
          <p:cNvSpPr txBox="1"/>
          <p:nvPr/>
        </p:nvSpPr>
        <p:spPr>
          <a:xfrm>
            <a:off x="0" y="536257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效果图</a:t>
            </a:r>
            <a:endParaRPr kumimoji="1" lang="zh-CN" altLang="en-US" sz="800" dirty="0"/>
          </a:p>
        </p:txBody>
      </p:sp>
      <p:sp>
        <p:nvSpPr>
          <p:cNvPr id="36" name="文本框 35"/>
          <p:cNvSpPr txBox="1"/>
          <p:nvPr/>
        </p:nvSpPr>
        <p:spPr>
          <a:xfrm>
            <a:off x="0" y="612078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运行机制</a:t>
            </a:r>
            <a:endParaRPr kumimoji="1" lang="zh-CN" altLang="en-US" sz="800" dirty="0"/>
          </a:p>
        </p:txBody>
      </p:sp>
      <p:sp>
        <p:nvSpPr>
          <p:cNvPr id="42" name="文本框 41"/>
          <p:cNvSpPr txBox="1"/>
          <p:nvPr/>
        </p:nvSpPr>
        <p:spPr>
          <a:xfrm>
            <a:off x="4362387" y="82994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清华大学团委、兴趣团队</a:t>
            </a:r>
            <a:endParaRPr kumimoji="1"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4641448" y="2742960"/>
            <a:ext cx="2819160" cy="631995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创意创新团队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兴趣社团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5503426" y="1951463"/>
            <a:ext cx="220873" cy="846343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图片 26" descr="E:\苏楠楠\2014项目\THU清华大学李兆基大楼创客空间设计\资料\清华全部项目\2F+4F效果图\4F-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48" y="1412058"/>
            <a:ext cx="1728476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 descr="qc-logo@1x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85" y="830347"/>
            <a:ext cx="1616282" cy="36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46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>
                <a:latin typeface="微软雅黑"/>
                <a:ea typeface="微软雅黑"/>
                <a:cs typeface="微软雅黑"/>
              </a:rPr>
              <a:t>5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F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层规划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368" y="2626011"/>
            <a:ext cx="6183265" cy="2225529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0" y="79917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运行机制</a:t>
            </a:r>
            <a:endParaRPr kumimoji="1" lang="zh-CN" altLang="en-US" sz="800" dirty="0"/>
          </a:p>
        </p:txBody>
      </p:sp>
      <p:sp>
        <p:nvSpPr>
          <p:cNvPr id="32" name="文本框 31"/>
          <p:cNvSpPr txBox="1"/>
          <p:nvPr/>
        </p:nvSpPr>
        <p:spPr>
          <a:xfrm>
            <a:off x="0" y="3374956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平面布局</a:t>
            </a:r>
            <a:endParaRPr kumimoji="1" lang="zh-CN" altLang="en-US" sz="800" dirty="0"/>
          </a:p>
        </p:txBody>
      </p:sp>
      <p:sp>
        <p:nvSpPr>
          <p:cNvPr id="33" name="文本框 32"/>
          <p:cNvSpPr txBox="1"/>
          <p:nvPr/>
        </p:nvSpPr>
        <p:spPr>
          <a:xfrm>
            <a:off x="0" y="184374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效果图</a:t>
            </a:r>
            <a:endParaRPr kumimoji="1" lang="zh-CN" altLang="en-US" sz="800" dirty="0"/>
          </a:p>
        </p:txBody>
      </p:sp>
      <p:sp>
        <p:nvSpPr>
          <p:cNvPr id="35" name="文本框 34"/>
          <p:cNvSpPr txBox="1"/>
          <p:nvPr/>
        </p:nvSpPr>
        <p:spPr>
          <a:xfrm>
            <a:off x="0" y="536257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效果图</a:t>
            </a:r>
            <a:endParaRPr kumimoji="1" lang="zh-CN" altLang="en-US" sz="800" dirty="0"/>
          </a:p>
        </p:txBody>
      </p:sp>
      <p:sp>
        <p:nvSpPr>
          <p:cNvPr id="36" name="文本框 35"/>
          <p:cNvSpPr txBox="1"/>
          <p:nvPr/>
        </p:nvSpPr>
        <p:spPr>
          <a:xfrm>
            <a:off x="0" y="612078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运行机制</a:t>
            </a:r>
            <a:endParaRPr kumimoji="1" lang="zh-CN" altLang="en-US" sz="800" dirty="0"/>
          </a:p>
        </p:txBody>
      </p:sp>
      <p:sp>
        <p:nvSpPr>
          <p:cNvPr id="42" name="文本框 41"/>
          <p:cNvSpPr txBox="1"/>
          <p:nvPr/>
        </p:nvSpPr>
        <p:spPr>
          <a:xfrm>
            <a:off x="3064634" y="7945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辅修专业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1358860" y="6064992"/>
            <a:ext cx="327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产业</a:t>
            </a:r>
            <a:r>
              <a:rPr kumimoji="1" lang="en-US" altLang="zh-CN" dirty="0" smtClean="0"/>
              <a:t>4.5</a:t>
            </a:r>
            <a:r>
              <a:rPr kumimoji="1" lang="zh-CN" altLang="en-US" dirty="0" smtClean="0"/>
              <a:t>研究院（商业实验室）</a:t>
            </a:r>
            <a:endParaRPr kumimoji="1"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1698260" y="3706987"/>
            <a:ext cx="1890931" cy="998971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创新设计工坊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“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贤聚”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99627" y="2736453"/>
            <a:ext cx="3760980" cy="644639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跨学科创新中心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569676" y="3706987"/>
            <a:ext cx="1890931" cy="998971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创意实现工坊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“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彦铭”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13" name="直线连接符 12"/>
          <p:cNvCxnSpPr/>
          <p:nvPr/>
        </p:nvCxnSpPr>
        <p:spPr>
          <a:xfrm flipV="1">
            <a:off x="1920370" y="4367561"/>
            <a:ext cx="435612" cy="105012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3325370" y="4367561"/>
            <a:ext cx="601266" cy="1050121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6436002" y="1951463"/>
            <a:ext cx="294497" cy="1097900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V="1">
            <a:off x="3926636" y="4367561"/>
            <a:ext cx="1944912" cy="105012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 flipH="1">
            <a:off x="4392924" y="1951463"/>
            <a:ext cx="85897" cy="969054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图片 28" descr="E:\苏楠楠\2014项目\THU清华大学李兆基大楼创客空间设计\资料\清华全部项目\2F+4F效果图\2F-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191" y="1411463"/>
            <a:ext cx="172912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图片 33" descr="E:\苏楠楠\2014项目\THU清华大学李兆基大楼创客空间设计\资料\清华全部项目\2F+4F效果图\2F-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676" y="1411463"/>
            <a:ext cx="1728633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图片 38" descr="E:\苏楠楠\2014项目\THU清华大学李兆基大楼创客空间设计\资料\清华全部项目\F5\zhizuojian (2)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64634" y="4893913"/>
            <a:ext cx="1728679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图片 43" descr="E:\苏楠楠\2014项目\THU清华大学李兆基大楼创客空间设计\资料\清华全部项目\F5\taolunjian (2)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2152" y="4893913"/>
            <a:ext cx="1728406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文本框 44"/>
          <p:cNvSpPr txBox="1"/>
          <p:nvPr/>
        </p:nvSpPr>
        <p:spPr>
          <a:xfrm>
            <a:off x="5197651" y="60649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驻校创客导师</a:t>
            </a:r>
            <a:endParaRPr kumimoji="1" lang="zh-CN" altLang="en-US" dirty="0"/>
          </a:p>
        </p:txBody>
      </p:sp>
      <p:pic>
        <p:nvPicPr>
          <p:cNvPr id="48" name="图片 47" descr="E:\苏楠楠\2014项目\THU清华大学李兆基大楼创客空间设计\资料\清华全部项目\F5\zhizuojian (1)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26981" y="4893913"/>
            <a:ext cx="1728476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文本框 48"/>
          <p:cNvSpPr txBox="1"/>
          <p:nvPr/>
        </p:nvSpPr>
        <p:spPr>
          <a:xfrm>
            <a:off x="4874485" y="7945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院系共建</a:t>
            </a:r>
            <a:endParaRPr kumimoji="1"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1037147" y="794586"/>
            <a:ext cx="176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i.Center</a:t>
            </a:r>
            <a:r>
              <a:rPr kumimoji="1" lang="zh-CN" altLang="en-US" dirty="0" smtClean="0"/>
              <a:t>记者团</a:t>
            </a:r>
            <a:endParaRPr kumimoji="1"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1708701" y="2736453"/>
            <a:ext cx="346647" cy="644639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技术咨询室</a:t>
            </a:r>
            <a:endParaRPr kumimoji="1" lang="zh-CN" altLang="en-US" sz="8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079888" y="2736453"/>
            <a:ext cx="576000" cy="644639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教授</a:t>
            </a:r>
            <a:endParaRPr kumimoji="1" lang="en-US" altLang="zh-CN" sz="10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en-US" sz="10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工作室</a:t>
            </a:r>
            <a:endParaRPr kumimoji="1" lang="zh-CN" altLang="en-US" sz="10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699562" y="2736453"/>
            <a:ext cx="950982" cy="644639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i.Center</a:t>
            </a:r>
          </a:p>
          <a:p>
            <a:pPr algn="ctr"/>
            <a:r>
              <a:rPr kumimoji="1" lang="zh-CN" altLang="en-US" sz="10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新闻中心</a:t>
            </a:r>
            <a:endParaRPr kumimoji="1" lang="zh-CN" altLang="en-US" sz="10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730499" y="60649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梦想实现基金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579231" y="3859730"/>
            <a:ext cx="104387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 dirty="0" smtClean="0"/>
              <a:t>贤聚与彦铭：</a:t>
            </a:r>
            <a:endParaRPr kumimoji="1" lang="en-US" altLang="zh-CN" sz="900" dirty="0" smtClean="0"/>
          </a:p>
          <a:p>
            <a:r>
              <a:rPr kumimoji="1" lang="zh-CN" altLang="en-US" sz="900" dirty="0" smtClean="0"/>
              <a:t>工程咨询办公室</a:t>
            </a:r>
            <a:endParaRPr kumimoji="1" lang="en-US" altLang="zh-CN" sz="900" dirty="0" smtClean="0"/>
          </a:p>
          <a:p>
            <a:r>
              <a:rPr kumimoji="1" lang="zh-CN" altLang="en-US" sz="900" dirty="0" smtClean="0"/>
              <a:t>李睿</a:t>
            </a:r>
            <a:r>
              <a:rPr kumimoji="1" lang="en-US" altLang="zh-CN" sz="900" dirty="0" smtClean="0"/>
              <a:t>/</a:t>
            </a:r>
            <a:r>
              <a:rPr kumimoji="1" lang="zh-CN" altLang="en-US" sz="900" dirty="0" smtClean="0"/>
              <a:t>杨秀萍总管</a:t>
            </a:r>
            <a:endParaRPr kumimoji="1" lang="en-US" altLang="zh-CN" sz="900" dirty="0" smtClean="0"/>
          </a:p>
          <a:p>
            <a:r>
              <a:rPr kumimoji="1" lang="zh-CN" altLang="en-US" sz="900" dirty="0" smtClean="0"/>
              <a:t>各实验室资格</a:t>
            </a:r>
            <a:endParaRPr kumimoji="1" lang="en-US" altLang="zh-CN" sz="900" dirty="0" smtClean="0"/>
          </a:p>
          <a:p>
            <a:r>
              <a:rPr kumimoji="1" lang="zh-CN" altLang="en-US" sz="900" dirty="0" smtClean="0"/>
              <a:t>创客导师轮岗</a:t>
            </a:r>
            <a:endParaRPr kumimoji="1"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508403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>
                <a:latin typeface="微软雅黑"/>
                <a:ea typeface="微软雅黑"/>
                <a:cs typeface="微软雅黑"/>
              </a:rPr>
              <a:t>6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F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层规划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368" y="2735757"/>
            <a:ext cx="6183265" cy="2006036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0" y="79917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运行机制</a:t>
            </a:r>
            <a:endParaRPr kumimoji="1" lang="zh-CN" altLang="en-US" sz="800" dirty="0"/>
          </a:p>
        </p:txBody>
      </p:sp>
      <p:sp>
        <p:nvSpPr>
          <p:cNvPr id="32" name="文本框 31"/>
          <p:cNvSpPr txBox="1"/>
          <p:nvPr/>
        </p:nvSpPr>
        <p:spPr>
          <a:xfrm>
            <a:off x="0" y="3374956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平面布局</a:t>
            </a:r>
            <a:endParaRPr kumimoji="1" lang="zh-CN" altLang="en-US" sz="800" dirty="0"/>
          </a:p>
        </p:txBody>
      </p:sp>
      <p:sp>
        <p:nvSpPr>
          <p:cNvPr id="33" name="文本框 32"/>
          <p:cNvSpPr txBox="1"/>
          <p:nvPr/>
        </p:nvSpPr>
        <p:spPr>
          <a:xfrm>
            <a:off x="0" y="184374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效果图</a:t>
            </a:r>
            <a:endParaRPr kumimoji="1" lang="zh-CN" altLang="en-US" sz="800" dirty="0"/>
          </a:p>
        </p:txBody>
      </p:sp>
      <p:sp>
        <p:nvSpPr>
          <p:cNvPr id="35" name="文本框 34"/>
          <p:cNvSpPr txBox="1"/>
          <p:nvPr/>
        </p:nvSpPr>
        <p:spPr>
          <a:xfrm>
            <a:off x="0" y="536257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效果图</a:t>
            </a:r>
            <a:endParaRPr kumimoji="1" lang="zh-CN" altLang="en-US" sz="800" dirty="0"/>
          </a:p>
        </p:txBody>
      </p:sp>
      <p:sp>
        <p:nvSpPr>
          <p:cNvPr id="36" name="文本框 35"/>
          <p:cNvSpPr txBox="1"/>
          <p:nvPr/>
        </p:nvSpPr>
        <p:spPr>
          <a:xfrm>
            <a:off x="0" y="612078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运行机制</a:t>
            </a:r>
            <a:endParaRPr kumimoji="1" lang="zh-CN" altLang="en-US" sz="800" dirty="0"/>
          </a:p>
        </p:txBody>
      </p:sp>
      <p:sp>
        <p:nvSpPr>
          <p:cNvPr id="51" name="文本框 50"/>
          <p:cNvSpPr txBox="1"/>
          <p:nvPr/>
        </p:nvSpPr>
        <p:spPr>
          <a:xfrm>
            <a:off x="906270" y="5975084"/>
            <a:ext cx="3321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 smtClean="0"/>
              <a:t>产业</a:t>
            </a:r>
            <a:r>
              <a:rPr kumimoji="1" lang="en-US" altLang="zh-CN" sz="1200" dirty="0" smtClean="0"/>
              <a:t>4.5</a:t>
            </a:r>
            <a:r>
              <a:rPr kumimoji="1" lang="zh-CN" altLang="en-US" sz="1200" dirty="0" smtClean="0"/>
              <a:t>论坛</a:t>
            </a:r>
            <a:r>
              <a:rPr kumimoji="1" lang="zh-CN" altLang="zh-CN" sz="1200" dirty="0" smtClean="0"/>
              <a:t>、</a:t>
            </a:r>
            <a:r>
              <a:rPr kumimoji="1" lang="zh-CN" altLang="en-US" sz="1200" dirty="0" smtClean="0"/>
              <a:t>驻校创客论坛、创客教育论坛、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创客导师培训、创客马拉松</a:t>
            </a:r>
            <a:r>
              <a:rPr kumimoji="1" lang="en-US" altLang="zh-CN" sz="1200" dirty="0" smtClean="0"/>
              <a:t>……</a:t>
            </a:r>
            <a:endParaRPr kumimoji="1" lang="zh-CN" altLang="en-US" sz="1200" dirty="0"/>
          </a:p>
        </p:txBody>
      </p:sp>
      <p:sp>
        <p:nvSpPr>
          <p:cNvPr id="26" name="矩形 25"/>
          <p:cNvSpPr/>
          <p:nvPr/>
        </p:nvSpPr>
        <p:spPr>
          <a:xfrm>
            <a:off x="1679854" y="2853022"/>
            <a:ext cx="1691999" cy="1764000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学生三创基地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多功能厅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“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春华”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264081" y="2853023"/>
            <a:ext cx="1718398" cy="681047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学生创业导师基地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“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秋实”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88616" y="3706988"/>
            <a:ext cx="1332000" cy="900804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智慧教室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13" name="直线连接符 12"/>
          <p:cNvCxnSpPr/>
          <p:nvPr/>
        </p:nvCxnSpPr>
        <p:spPr>
          <a:xfrm flipV="1">
            <a:off x="1679854" y="4367561"/>
            <a:ext cx="676128" cy="995010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3325370" y="4367561"/>
            <a:ext cx="601266" cy="1050121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6491220" y="1951463"/>
            <a:ext cx="361987" cy="1214476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>
            <a:off x="3926636" y="1951463"/>
            <a:ext cx="466289" cy="969054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5892843" y="605982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产业、高校对话</a:t>
            </a:r>
            <a:endParaRPr kumimoji="1" lang="zh-CN" altLang="en-US" sz="1600" dirty="0"/>
          </a:p>
        </p:txBody>
      </p:sp>
      <p:sp>
        <p:nvSpPr>
          <p:cNvPr id="50" name="文本框 49"/>
          <p:cNvSpPr txBox="1"/>
          <p:nvPr/>
        </p:nvSpPr>
        <p:spPr>
          <a:xfrm>
            <a:off x="673277" y="694776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TEDxTHU</a:t>
            </a:r>
            <a:r>
              <a:rPr kumimoji="1" lang="zh-CN" altLang="en-US" sz="1200" dirty="0" smtClean="0"/>
              <a:t>协会、创客空间协会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微创造协会、校园极客社</a:t>
            </a:r>
            <a:r>
              <a:rPr kumimoji="1" lang="en-US" altLang="zh-CN" sz="1200" dirty="0" smtClean="0"/>
              <a:t>……</a:t>
            </a:r>
          </a:p>
          <a:p>
            <a:r>
              <a:rPr kumimoji="1" lang="zh-CN" altLang="en-US" sz="1200" dirty="0" smtClean="0"/>
              <a:t>常驻校园创客社团</a:t>
            </a:r>
            <a:endParaRPr kumimoji="1" lang="zh-CN" altLang="en-US" sz="1200" dirty="0"/>
          </a:p>
        </p:txBody>
      </p:sp>
      <p:sp>
        <p:nvSpPr>
          <p:cNvPr id="53" name="矩形 52"/>
          <p:cNvSpPr/>
          <p:nvPr/>
        </p:nvSpPr>
        <p:spPr>
          <a:xfrm>
            <a:off x="3899029" y="2853022"/>
            <a:ext cx="346647" cy="576000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7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技术咨询室</a:t>
            </a:r>
          </a:p>
        </p:txBody>
      </p:sp>
      <p:sp>
        <p:nvSpPr>
          <p:cNvPr id="30" name="矩形 29"/>
          <p:cNvSpPr/>
          <p:nvPr/>
        </p:nvSpPr>
        <p:spPr>
          <a:xfrm>
            <a:off x="5128542" y="3706988"/>
            <a:ext cx="841667" cy="900804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视频会议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“雁栖”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995598" y="3116854"/>
            <a:ext cx="1244137" cy="417216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VIP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茶艺馆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983327" y="79458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学生茶艺协会</a:t>
            </a:r>
            <a:endParaRPr kumimoji="1"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4392925" y="79458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梦想实现基金</a:t>
            </a:r>
            <a:endParaRPr kumimoji="1"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3415867" y="2853022"/>
            <a:ext cx="467999" cy="576000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准备室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pic>
        <p:nvPicPr>
          <p:cNvPr id="46" name="图片 45" descr="E:\苏楠楠\2014项目\THU清华大学李兆基大楼创客空间设计\2015.01.12新参考\昊哥的图\6层创客空间\6f12110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73" y="4822571"/>
            <a:ext cx="1884162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图片 51" descr="E:\苏楠楠\2014项目\THU清华大学李兆基大楼创客空间设计\资料\清华全部项目\6层创客空间\86-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8352" y="4822571"/>
            <a:ext cx="1896567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图片 55" descr="E:\苏楠楠\2014项目\THU清华大学李兆基大楼创客空间设计\资料\清华全部项目\14.11.18创客COFFEE效果图\coffee_View02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194" y="1411463"/>
            <a:ext cx="1725263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图片 56" descr="E:\苏楠楠\2014项目\THU清华大学李兆基大楼创客空间设计\资料\清华全部项目\F5\taolunjian (2)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78418" y="1411463"/>
            <a:ext cx="1728406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8" name="直线连接符 57"/>
          <p:cNvCxnSpPr/>
          <p:nvPr/>
        </p:nvCxnSpPr>
        <p:spPr>
          <a:xfrm>
            <a:off x="1625873" y="1951463"/>
            <a:ext cx="674891" cy="969054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图片 42" descr="E:\苏楠楠\2014项目\THU清华大学李兆基大楼创客空间设计\2015.01.12新参考\昊哥的图\6层创客空间\6f121101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77" y="1411463"/>
            <a:ext cx="1893852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cxnSp>
        <p:nvCxnSpPr>
          <p:cNvPr id="59" name="直线连接符 58"/>
          <p:cNvCxnSpPr/>
          <p:nvPr/>
        </p:nvCxnSpPr>
        <p:spPr>
          <a:xfrm>
            <a:off x="5645036" y="4367561"/>
            <a:ext cx="846184" cy="1050121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cisco-telepresence-photo-01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194" y="4822571"/>
            <a:ext cx="1728000" cy="1080000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7565811" y="410263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学堂在线</a:t>
            </a:r>
            <a:endParaRPr kumimoji="1" lang="zh-CN" altLang="en-US" sz="1600" dirty="0"/>
          </a:p>
        </p:txBody>
      </p:sp>
      <p:cxnSp>
        <p:nvCxnSpPr>
          <p:cNvPr id="39" name="直线连接符 38"/>
          <p:cNvCxnSpPr/>
          <p:nvPr/>
        </p:nvCxnSpPr>
        <p:spPr>
          <a:xfrm flipV="1">
            <a:off x="7031132" y="4319420"/>
            <a:ext cx="534679" cy="4814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logo-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293" y="5331326"/>
            <a:ext cx="775357" cy="215201"/>
          </a:xfrm>
          <a:prstGeom prst="rect">
            <a:avLst/>
          </a:prstGeom>
        </p:spPr>
      </p:pic>
      <p:pic>
        <p:nvPicPr>
          <p:cNvPr id="5" name="图片 4" descr="屏幕快照 2015-10-27 16.01.1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293" y="5682803"/>
            <a:ext cx="775358" cy="292281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2848309" y="81788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学生创业导师</a:t>
            </a:r>
            <a:endParaRPr kumimoji="1" lang="zh-CN" altLang="en-US" sz="1600" dirty="0"/>
          </a:p>
        </p:txBody>
      </p:sp>
      <p:pic>
        <p:nvPicPr>
          <p:cNvPr id="6" name="图片 5" descr="parsons.jp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12" b="28661"/>
          <a:stretch/>
        </p:blipFill>
        <p:spPr>
          <a:xfrm>
            <a:off x="7718293" y="6059820"/>
            <a:ext cx="775357" cy="2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834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奥斯汀">
  <a:themeElements>
    <a:clrScheme name="奥斯汀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奥斯汀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奥斯汀.thmx</Template>
  <TotalTime>160</TotalTime>
  <Words>233</Words>
  <Application>Microsoft Macintosh PowerPoint</Application>
  <PresentationFormat>全屏显示(4:3)</PresentationFormat>
  <Paragraphs>113</Paragraphs>
  <Slides>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奥斯汀</vt:lpstr>
      <vt:lpstr>i.Center 创客空间规划</vt:lpstr>
      <vt:lpstr>i.Center各楼层布局</vt:lpstr>
      <vt:lpstr>1F层规划</vt:lpstr>
      <vt:lpstr>4F层规划</vt:lpstr>
      <vt:lpstr>5F层规划</vt:lpstr>
      <vt:lpstr>6F层规划</vt:lpstr>
    </vt:vector>
  </TitlesOfParts>
  <Company>清华大学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i.Center 创客空间规划</dc:title>
  <dc:creator>媒体工作室 i.Center</dc:creator>
  <cp:lastModifiedBy>媒体工作室 i.Center</cp:lastModifiedBy>
  <cp:revision>69</cp:revision>
  <dcterms:created xsi:type="dcterms:W3CDTF">2015-10-24T04:56:30Z</dcterms:created>
  <dcterms:modified xsi:type="dcterms:W3CDTF">2015-10-27T08:22:38Z</dcterms:modified>
</cp:coreProperties>
</file>